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fntdata" ContentType="application/x-fontdata"/>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Lst>
  <p:notesMasterIdLst>
    <p:notesMasterId r:id="rId7"/>
  </p:notesMasterIdLst>
  <p:sldSz cx="9144000" cy="5143500"/>
  <p:notesSz cx="5143500" cy="9144000"/>
  <p:embeddedFontLst>
    <p:embeddedFont>
      <p:font typeface="Apfel Grotezk"/>
      <p:regular r:id="rId12"/>
    </p:embeddedFont>
    <p:embeddedFont>
      <p:font typeface="Crimson Text"/>
      <p:boldItalic r:id="rId13"/>
      <p:regular r:id="rId14"/>
      <p:italic r:id="rId15"/>
      <p:bold r:id="rId1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2" Type="http://schemas.openxmlformats.org/officeDocument/2006/relationships/font" Target="fonts/ApfelGrotezk-regular.fntdata"/><Relationship Id="rId13" Type="http://schemas.openxmlformats.org/officeDocument/2006/relationships/font" Target="fonts/CrimsonText-boldItalic.fntdata"/><Relationship Id="rId14" Type="http://schemas.openxmlformats.org/officeDocument/2006/relationships/font" Target="fonts/CrimsonText-regular.fntdata"/><Relationship Id="rId15" Type="http://schemas.openxmlformats.org/officeDocument/2006/relationships/font" Target="fonts/CrimsonText-italic.fntdata"/><Relationship Id="rId16" Type="http://schemas.openxmlformats.org/officeDocument/2006/relationships/font" Target="fonts/CrimsonText-bold.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0862753-b8f9-43f8-a674-6d7fa0e0c788&amp;utm_term=PDF-PPTX-lastslide"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a0862753-b8f9-43f8-a674-6d7fa0e0c788&amp;utm_term=PDF-PPTX-lastslide"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0862753-b8f9-43f8-a674-6d7fa0e0c788&amp;utm_term=PDF-PPTX-lastslide" TargetMode="External"/><Relationship Id="rId1" Type="http://schemas.openxmlformats.org/officeDocument/2006/relationships/image" Target="../media/image-3-1.png"/><Relationship Id="rId2" Type="http://schemas.openxmlformats.org/officeDocument/2006/relationships/image" Target="../media/image-3-2.sv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0862753-b8f9-43f8-a674-6d7fa0e0c788&amp;utm_term=PDF-PPTX-lastslide" TargetMode="External"/><Relationship Id="rId1" Type="http://schemas.openxmlformats.org/officeDocument/2006/relationships/image" Target="../media/image-4-1.png"/><Relationship Id="rId2" Type="http://schemas.openxmlformats.org/officeDocument/2006/relationships/image" Target="../media/image-4-2.sv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last_slide&amp;utm_content="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937D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9d107d99-5dde-468d-916e-a8ccea62abd5?pitch-bytes=1151529&amp;pitch-content-type=image%2Fpng">    </p:cNvPr>
          <p:cNvPicPr>
            <a:picLocks noChangeAspect="1"/>
          </p:cNvPicPr>
          <p:nvPr/>
        </p:nvPicPr>
        <p:blipFill>
          <a:blip r:embed="rId1"/>
          <a:srcRect l="0" r="0" t="53" b="53"/>
          <a:stretch/>
        </p:blipFill>
        <p:spPr>
          <a:xfrm>
            <a:off x="2786141" y="786703"/>
            <a:ext cx="3571875" cy="3570650"/>
          </a:xfrm>
          <a:prstGeom prst="rect">
            <a:avLst/>
          </a:prstGeom>
        </p:spPr>
      </p:pic>
      <p:sp>
        <p:nvSpPr>
          <p:cNvPr id="4" name="Text 0"/>
          <p:cNvSpPr/>
          <p:nvPr/>
        </p:nvSpPr>
        <p:spPr>
          <a:xfrm>
            <a:off x="475488" y="2260858"/>
            <a:ext cx="8192914" cy="628650"/>
          </a:xfrm>
          <a:prstGeom prst="rect">
            <a:avLst/>
          </a:prstGeom>
          <a:noFill/>
          <a:ln/>
        </p:spPr>
        <p:txBody>
          <a:bodyPr wrap="square" lIns="0" tIns="0" rIns="0" bIns="0" rtlCol="0" anchor="ctr"/>
          <a:lstStyle/>
          <a:p>
            <a:pPr algn="ctr">
              <a:lnSpc>
                <a:spcPts val="4950"/>
              </a:lnSpc>
            </a:pPr>
            <a:r>
              <a:rPr lang="en-US" sz="4500" b="0" spc="-24" kern="0" dirty="0">
                <a:solidFill>
                  <a:srgbClr val="FFFFFF"/>
                </a:solidFill>
                <a:latin typeface="Apfel Grotezk" pitchFamily="34" charset="0"/>
                <a:ea typeface="Apfel Grotezk" pitchFamily="34" charset="-122"/>
                <a:cs typeface="Apfel Grotezk" pitchFamily="34" charset="-120"/>
              </a:rPr>
              <a:t>APHUNZIRE E-LEARNING</a:t>
            </a:r>
            <a:endParaRPr lang="en-US" sz="4500" dirty="0"/>
          </a:p>
        </p:txBody>
      </p:sp>
      <p:sp>
        <p:nvSpPr>
          <p:cNvPr id="5" name="Text 1"/>
          <p:cNvSpPr/>
          <p:nvPr/>
        </p:nvSpPr>
        <p:spPr>
          <a:xfrm>
            <a:off x="7336237" y="137761"/>
            <a:ext cx="1335509" cy="137145"/>
          </a:xfrm>
          <a:prstGeom prst="rect">
            <a:avLst/>
          </a:prstGeom>
          <a:noFill/>
          <a:ln/>
        </p:spPr>
        <p:txBody>
          <a:bodyPr wrap="square" lIns="0" tIns="0" rIns="0" bIns="0" rtlCol="0" anchor="t"/>
          <a:lstStyle/>
          <a:p>
            <a:pPr algn="r">
              <a:lnSpc>
                <a:spcPts val="1080"/>
              </a:lnSpc>
            </a:pPr>
            <a:r>
              <a:rPr lang="en-US" sz="700" b="0" spc="12" kern="0" dirty="0">
                <a:solidFill>
                  <a:srgbClr val="FFFFFF"/>
                </a:solidFill>
                <a:latin typeface="Apfel Grotezk" pitchFamily="34" charset="0"/>
                <a:ea typeface="Apfel Grotezk" pitchFamily="34" charset="-122"/>
                <a:cs typeface="Apfel Grotezk" pitchFamily="34" charset="-120"/>
              </a:rPr>
              <a:t>YOUR COMPANY x CLIENT</a:t>
            </a:r>
            <a:endParaRPr lang="en-US" sz="675" dirty="0"/>
          </a:p>
        </p:txBody>
      </p:sp>
      <p:sp>
        <p:nvSpPr>
          <p:cNvPr id="6" name="Text 2"/>
          <p:cNvSpPr/>
          <p:nvPr/>
        </p:nvSpPr>
        <p:spPr>
          <a:xfrm>
            <a:off x="478287" y="134800"/>
            <a:ext cx="1332309" cy="137145"/>
          </a:xfrm>
          <a:prstGeom prst="rect">
            <a:avLst/>
          </a:prstGeom>
          <a:noFill/>
          <a:ln/>
        </p:spPr>
        <p:txBody>
          <a:bodyPr wrap="square" lIns="0" tIns="0" rIns="0" bIns="0" rtlCol="0" anchor="t"/>
          <a:lstStyle/>
          <a:p>
            <a:pPr algn="l">
              <a:lnSpc>
                <a:spcPts val="1080"/>
              </a:lnSpc>
            </a:pPr>
            <a:r>
              <a:rPr lang="en-US" sz="700" b="0" spc="12" kern="0" dirty="0">
                <a:solidFill>
                  <a:srgbClr val="FFFFFF">
                    <a:alpha val="80000"/>
                  </a:srgbClr>
                </a:solidFill>
                <a:latin typeface="Apfel Grotezk" pitchFamily="34" charset="0"/>
                <a:ea typeface="Apfel Grotezk" pitchFamily="34" charset="-122"/>
                <a:cs typeface="Apfel Grotezk" pitchFamily="34" charset="-120"/>
              </a:rPr>
              <a:t>December 1, 2022</a:t>
            </a:r>
            <a:endParaRPr lang="en-US" sz="675" dirty="0"/>
          </a:p>
        </p:txBody>
      </p:sp>
      <p:sp>
        <p:nvSpPr>
          <p:cNvPr id="7" name="Text 3"/>
          <p:cNvSpPr/>
          <p:nvPr/>
        </p:nvSpPr>
        <p:spPr>
          <a:xfrm>
            <a:off x="2562472" y="137761"/>
            <a:ext cx="1335509" cy="137145"/>
          </a:xfrm>
          <a:prstGeom prst="rect">
            <a:avLst/>
          </a:prstGeom>
          <a:noFill/>
          <a:ln/>
        </p:spPr>
        <p:txBody>
          <a:bodyPr wrap="square" lIns="0" tIns="0" rIns="0" bIns="0" rtlCol="0" anchor="t"/>
          <a:lstStyle/>
          <a:p>
            <a:pPr algn="l">
              <a:lnSpc>
                <a:spcPts val="1080"/>
              </a:lnSpc>
            </a:pPr>
            <a:r>
              <a:rPr lang="en-US" sz="700" b="0" spc="12" kern="0" dirty="0">
                <a:solidFill>
                  <a:srgbClr val="FFFFFF">
                    <a:alpha val="80000"/>
                  </a:srgbClr>
                </a:solidFill>
                <a:latin typeface="Apfel Grotezk" pitchFamily="34" charset="0"/>
                <a:ea typeface="Apfel Grotezk" pitchFamily="34" charset="-122"/>
                <a:cs typeface="Apfel Grotezk" pitchFamily="34" charset="-120"/>
              </a:rPr>
              <a:t>project name </a:t>
            </a:r>
            <a:endParaRPr lang="en-US" sz="675" dirty="0"/>
          </a:p>
        </p:txBody>
      </p:sp>
      <p:pic>
        <p:nvPicPr>
          <p:cNvPr id="8"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937D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0c3b4f4a-f683-4fcb-9393-101846dc4359?pitch-bytes=8172783&amp;pitch-content-type=image%2Fpng">    </p:cNvPr>
          <p:cNvPicPr>
            <a:picLocks noChangeAspect="1"/>
          </p:cNvPicPr>
          <p:nvPr/>
        </p:nvPicPr>
        <p:blipFill>
          <a:blip r:embed="rId1"/>
          <a:srcRect l="0" r="0" t="20022" b="0"/>
          <a:stretch/>
        </p:blipFill>
        <p:spPr>
          <a:xfrm>
            <a:off x="2907577" y="906293"/>
            <a:ext cx="3333750" cy="3332607"/>
          </a:xfrm>
          <a:prstGeom prst="rect">
            <a:avLst/>
          </a:prstGeom>
        </p:spPr>
      </p:pic>
      <p:sp>
        <p:nvSpPr>
          <p:cNvPr id="4" name="Text 0"/>
          <p:cNvSpPr/>
          <p:nvPr/>
        </p:nvSpPr>
        <p:spPr>
          <a:xfrm>
            <a:off x="225094" y="472488"/>
            <a:ext cx="8192914" cy="869603"/>
          </a:xfrm>
          <a:prstGeom prst="rect">
            <a:avLst/>
          </a:prstGeom>
          <a:noFill/>
          <a:ln/>
        </p:spPr>
        <p:txBody>
          <a:bodyPr wrap="square" lIns="0" tIns="0" rIns="0" bIns="0" rtlCol="0" anchor="ctr"/>
          <a:lstStyle/>
          <a:p>
            <a:pPr algn="ctr">
              <a:lnSpc>
                <a:spcPts val="6848"/>
              </a:lnSpc>
            </a:pPr>
            <a:r>
              <a:rPr lang="en-US" sz="6200" b="0" spc="-24" kern="0" dirty="0">
                <a:solidFill>
                  <a:srgbClr val="FFFFFF"/>
                </a:solidFill>
                <a:latin typeface="Apfel Grotezk" pitchFamily="34" charset="0"/>
                <a:ea typeface="Apfel Grotezk" pitchFamily="34" charset="-122"/>
                <a:cs typeface="Apfel Grotezk" pitchFamily="34" charset="-120"/>
              </a:rPr>
              <a:t>Problem statement</a:t>
            </a:r>
            <a:endParaRPr lang="en-US" sz="6225" dirty="0"/>
          </a:p>
        </p:txBody>
      </p:sp>
      <p:sp>
        <p:nvSpPr>
          <p:cNvPr id="5" name="Text 1"/>
          <p:cNvSpPr/>
          <p:nvPr/>
        </p:nvSpPr>
        <p:spPr>
          <a:xfrm>
            <a:off x="1488991" y="1345145"/>
            <a:ext cx="6494934" cy="3413447"/>
          </a:xfrm>
          <a:prstGeom prst="rect">
            <a:avLst/>
          </a:prstGeom>
          <a:noFill/>
          <a:ln/>
        </p:spPr>
        <p:txBody>
          <a:bodyPr wrap="square" lIns="0" tIns="0" rIns="0" bIns="0" rtlCol="0" anchor="b"/>
          <a:lstStyle/>
          <a:p>
            <a:pPr algn="just">
              <a:lnSpc>
                <a:spcPts val="3840"/>
              </a:lnSpc>
            </a:pPr>
            <a:r>
              <a:rPr lang="en-US" sz="1800" b="1" spc="-12" kern="0" dirty="0">
                <a:solidFill>
                  <a:srgbClr val="FFFFFF"/>
                </a:solidFill>
                <a:latin typeface="Crimson Text" pitchFamily="34" charset="0"/>
                <a:ea typeface="Crimson Text" pitchFamily="34" charset="-122"/>
                <a:cs typeface="Crimson Text" pitchFamily="34" charset="-120"/>
              </a:rPr>
              <a:t>In Malawi, students in remote areas encounter difficulties accessing education, especially during challenging weather conditions like the rainy season. Additionally, those with physical disabilities face barriers to attending traditional schools. Thus, the creation of an online e-learning platform adapted to the Malawian context is essential for providing equal educational opportunities, regardless of geographical or physical limitations.</a:t>
            </a:r>
            <a:endParaRPr lang="en-US" sz="2400" dirty="0"/>
          </a:p>
        </p:txBody>
      </p:sp>
      <p:sp>
        <p:nvSpPr>
          <p:cNvPr id="6" name="Text 2"/>
          <p:cNvSpPr/>
          <p:nvPr/>
        </p:nvSpPr>
        <p:spPr>
          <a:xfrm>
            <a:off x="7336237" y="137761"/>
            <a:ext cx="1335509" cy="137145"/>
          </a:xfrm>
          <a:prstGeom prst="rect">
            <a:avLst/>
          </a:prstGeom>
          <a:noFill/>
          <a:ln/>
        </p:spPr>
        <p:txBody>
          <a:bodyPr wrap="square" lIns="0" tIns="0" rIns="0" bIns="0" rtlCol="0" anchor="t"/>
          <a:lstStyle/>
          <a:p>
            <a:pPr algn="r">
              <a:lnSpc>
                <a:spcPts val="1080"/>
              </a:lnSpc>
            </a:pPr>
            <a:r>
              <a:rPr lang="en-US" sz="700" b="0" spc="12" kern="0" dirty="0">
                <a:solidFill>
                  <a:srgbClr val="FFFFFF"/>
                </a:solidFill>
                <a:latin typeface="Apfel Grotezk" pitchFamily="34" charset="0"/>
                <a:ea typeface="Apfel Grotezk" pitchFamily="34" charset="-122"/>
                <a:cs typeface="Apfel Grotezk" pitchFamily="34" charset="-120"/>
              </a:rPr>
              <a:t>YOUR COMPANY x CLIENT</a:t>
            </a:r>
            <a:endParaRPr lang="en-US" sz="675" dirty="0"/>
          </a:p>
        </p:txBody>
      </p:sp>
      <p:sp>
        <p:nvSpPr>
          <p:cNvPr id="7" name="Text 3"/>
          <p:cNvSpPr/>
          <p:nvPr/>
        </p:nvSpPr>
        <p:spPr>
          <a:xfrm>
            <a:off x="478287" y="134800"/>
            <a:ext cx="1332309" cy="137145"/>
          </a:xfrm>
          <a:prstGeom prst="rect">
            <a:avLst/>
          </a:prstGeom>
          <a:noFill/>
          <a:ln/>
        </p:spPr>
        <p:txBody>
          <a:bodyPr wrap="square" lIns="0" tIns="0" rIns="0" bIns="0" rtlCol="0" anchor="t"/>
          <a:lstStyle/>
          <a:p>
            <a:pPr algn="l">
              <a:lnSpc>
                <a:spcPts val="1080"/>
              </a:lnSpc>
            </a:pPr>
            <a:r>
              <a:rPr lang="en-US" sz="700" b="0" spc="12" kern="0" dirty="0">
                <a:solidFill>
                  <a:srgbClr val="FFFFFF">
                    <a:alpha val="80000"/>
                  </a:srgbClr>
                </a:solidFill>
                <a:latin typeface="Apfel Grotezk" pitchFamily="34" charset="0"/>
                <a:ea typeface="Apfel Grotezk" pitchFamily="34" charset="-122"/>
                <a:cs typeface="Apfel Grotezk" pitchFamily="34" charset="-120"/>
              </a:rPr>
              <a:t>December 1, 2022</a:t>
            </a:r>
            <a:endParaRPr lang="en-US" sz="675" dirty="0"/>
          </a:p>
        </p:txBody>
      </p:sp>
      <p:sp>
        <p:nvSpPr>
          <p:cNvPr id="8" name="Text 4"/>
          <p:cNvSpPr/>
          <p:nvPr/>
        </p:nvSpPr>
        <p:spPr>
          <a:xfrm>
            <a:off x="2562472" y="137761"/>
            <a:ext cx="1335509" cy="137145"/>
          </a:xfrm>
          <a:prstGeom prst="rect">
            <a:avLst/>
          </a:prstGeom>
          <a:noFill/>
          <a:ln/>
        </p:spPr>
        <p:txBody>
          <a:bodyPr wrap="square" lIns="0" tIns="0" rIns="0" bIns="0" rtlCol="0" anchor="t"/>
          <a:lstStyle/>
          <a:p>
            <a:pPr algn="l">
              <a:lnSpc>
                <a:spcPts val="1080"/>
              </a:lnSpc>
            </a:pPr>
            <a:r>
              <a:rPr lang="en-US" sz="700" b="0" spc="12" kern="0" dirty="0">
                <a:solidFill>
                  <a:srgbClr val="FFFFFF">
                    <a:alpha val="80000"/>
                  </a:srgbClr>
                </a:solidFill>
                <a:latin typeface="Apfel Grotezk" pitchFamily="34" charset="0"/>
                <a:ea typeface="Apfel Grotezk" pitchFamily="34" charset="-122"/>
                <a:cs typeface="Apfel Grotezk" pitchFamily="34" charset="-120"/>
              </a:rPr>
              <a:t>project name </a:t>
            </a:r>
            <a:endParaRPr lang="en-US" sz="675" dirty="0"/>
          </a:p>
        </p:txBody>
      </p:sp>
      <p:pic>
        <p:nvPicPr>
          <p:cNvPr id="9"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937DFF"/>
        </a:solidFill>
      </p:bgPr>
    </p:bg>
    <p:spTree>
      <p:nvGrpSpPr>
        <p:cNvPr id="1" name=""/>
        <p:cNvGrpSpPr/>
        <p:nvPr/>
      </p:nvGrpSpPr>
      <p:grpSpPr>
        <a:xfrm>
          <a:off x="0" y="0"/>
          <a:ext cx="0" cy="0"/>
          <a:chOff x="0" y="0"/>
          <a:chExt cx="0" cy="0"/>
        </a:xfrm>
      </p:grpSpPr>
      <p:sp>
        <p:nvSpPr>
          <p:cNvPr id="3" name="Text 0"/>
          <p:cNvSpPr/>
          <p:nvPr/>
        </p:nvSpPr>
        <p:spPr>
          <a:xfrm>
            <a:off x="475488" y="1509103"/>
            <a:ext cx="2592324" cy="3157793"/>
          </a:xfrm>
          <a:prstGeom prst="roundRect">
            <a:avLst>
              <a:gd name="adj" fmla="val -35273"/>
            </a:avLst>
          </a:prstGeom>
          <a:solidFill>
            <a:srgbClr val="000000">
              <a:alpha val="0"/>
            </a:srgbClr>
          </a:solidFill>
          <a:ln w="10583">
            <a:solidFill>
              <a:srgbClr val="FFFFFF"/>
            </a:solidFill>
          </a:ln>
        </p:spPr>
        <p:txBody>
          <a:bodyPr wrap="square" lIns="144018" tIns="372795" rIns="144018" bIns="372795" rtlCol="0" anchor="ctr"/>
          <a:lstStyle/>
          <a:p>
            <a:pPr algn="just">
              <a:lnSpc>
                <a:spcPts val="2400"/>
              </a:lnSpc>
            </a:pPr>
            <a:r>
              <a:rPr lang="en-US" sz="1500" spc="-12" kern="0" dirty="0">
                <a:solidFill>
                  <a:srgbClr val="FFFFFF"/>
                </a:solidFill>
              </a:rPr>
              <a:t>Aphunzire online E-Learning platform: we have decided to develop a digital platform for students with physical disabilities and those in remote areas, featuring screen reader compatibility and video captioning</a:t>
            </a:r>
            <a:endParaRPr lang="en-US" sz="1050" dirty="0"/>
          </a:p>
        </p:txBody>
      </p:sp>
      <p:sp>
        <p:nvSpPr>
          <p:cNvPr id="4" name="Text 1"/>
          <p:cNvSpPr/>
          <p:nvPr/>
        </p:nvSpPr>
        <p:spPr>
          <a:xfrm>
            <a:off x="3275512" y="1509103"/>
            <a:ext cx="2592324" cy="3157793"/>
          </a:xfrm>
          <a:prstGeom prst="roundRect">
            <a:avLst>
              <a:gd name="adj" fmla="val -35273"/>
            </a:avLst>
          </a:prstGeom>
          <a:solidFill>
            <a:srgbClr val="000000">
              <a:alpha val="0"/>
            </a:srgbClr>
          </a:solidFill>
          <a:ln w="5292">
            <a:solidFill>
              <a:srgbClr val="FFFFFF"/>
            </a:solidFill>
          </a:ln>
        </p:spPr>
        <p:txBody>
          <a:bodyPr wrap="square" lIns="144018" tIns="372795" rIns="144018" bIns="372795" rtlCol="0" anchor="ctr"/>
          <a:lstStyle/>
          <a:p>
            <a:pPr algn="just">
              <a:lnSpc>
                <a:spcPts val="2880"/>
              </a:lnSpc>
            </a:pPr>
            <a:r>
              <a:rPr lang="en-US" sz="1800" spc="-12" kern="0" dirty="0">
                <a:solidFill>
                  <a:srgbClr val="FFFFFF"/>
                </a:solidFill>
              </a:rPr>
              <a:t>Customized learning resources: Provide tailored educational materials, including interactive content and alternative formats like large print and videos</a:t>
            </a:r>
            <a:endParaRPr lang="en-US" sz="1050" dirty="0"/>
          </a:p>
        </p:txBody>
      </p:sp>
      <p:sp>
        <p:nvSpPr>
          <p:cNvPr id="5" name="Text 2"/>
          <p:cNvSpPr/>
          <p:nvPr/>
        </p:nvSpPr>
        <p:spPr>
          <a:xfrm>
            <a:off x="6075535" y="1509103"/>
            <a:ext cx="2592324" cy="3157793"/>
          </a:xfrm>
          <a:prstGeom prst="roundRect">
            <a:avLst>
              <a:gd name="adj" fmla="val -35273"/>
            </a:avLst>
          </a:prstGeom>
          <a:solidFill>
            <a:srgbClr val="000000">
              <a:alpha val="0"/>
            </a:srgbClr>
          </a:solidFill>
          <a:ln w="5292">
            <a:solidFill>
              <a:srgbClr val="FFFFFF"/>
            </a:solidFill>
          </a:ln>
        </p:spPr>
        <p:txBody>
          <a:bodyPr wrap="square" lIns="144018" tIns="372795" rIns="144018" bIns="372795" rtlCol="0" anchor="ctr"/>
          <a:lstStyle/>
          <a:p>
            <a:pPr algn="just">
              <a:lnSpc>
                <a:spcPts val="2880"/>
              </a:lnSpc>
            </a:pPr>
            <a:r>
              <a:rPr lang="en-US" sz="1800" spc="-12" kern="0" dirty="0">
                <a:solidFill>
                  <a:srgbClr val="FFFFFF"/>
                </a:solidFill>
              </a:rPr>
              <a:t>Teacher and student training: Offer workshops for teachers on inclusive teaching practices and support for adapting to the online platform</a:t>
            </a:r>
            <a:endParaRPr lang="en-US" sz="1050" dirty="0"/>
          </a:p>
        </p:txBody>
      </p:sp>
      <p:sp>
        <p:nvSpPr>
          <p:cNvPr id="6" name="Text 3"/>
          <p:cNvSpPr/>
          <p:nvPr/>
        </p:nvSpPr>
        <p:spPr>
          <a:xfrm>
            <a:off x="476250" y="476250"/>
            <a:ext cx="4000500" cy="293340"/>
          </a:xfrm>
          <a:prstGeom prst="rect">
            <a:avLst/>
          </a:prstGeom>
          <a:noFill/>
          <a:ln/>
        </p:spPr>
        <p:txBody>
          <a:bodyPr wrap="square" lIns="0" tIns="0" rIns="0" bIns="0" rtlCol="0" anchor="t"/>
          <a:lstStyle/>
          <a:p>
            <a:pPr algn="l">
              <a:lnSpc>
                <a:spcPts val="2310"/>
              </a:lnSpc>
            </a:pPr>
            <a:r>
              <a:rPr lang="en-US" sz="2100" b="0" spc="-24" kern="0" dirty="0">
                <a:solidFill>
                  <a:srgbClr val="FFFFFF"/>
                </a:solidFill>
                <a:latin typeface="Apfel Grotezk" pitchFamily="34" charset="0"/>
                <a:ea typeface="Apfel Grotezk" pitchFamily="34" charset="-122"/>
                <a:cs typeface="Apfel Grotezk" pitchFamily="34" charset="-120"/>
              </a:rPr>
              <a:t>Solution — Goals</a:t>
            </a:r>
            <a:endParaRPr lang="en-US" sz="2100" dirty="0"/>
          </a:p>
        </p:txBody>
      </p:sp>
      <p:pic>
        <p:nvPicPr>
          <p:cNvPr id="7"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937DFF"/>
        </a:solidFill>
      </p:bgPr>
    </p:bg>
    <p:spTree>
      <p:nvGrpSpPr>
        <p:cNvPr id="1" name=""/>
        <p:cNvGrpSpPr/>
        <p:nvPr/>
      </p:nvGrpSpPr>
      <p:grpSpPr>
        <a:xfrm>
          <a:off x="0" y="0"/>
          <a:ext cx="0" cy="0"/>
          <a:chOff x="0" y="0"/>
          <a:chExt cx="0" cy="0"/>
        </a:xfrm>
      </p:grpSpPr>
      <p:sp>
        <p:nvSpPr>
          <p:cNvPr id="3" name="Text 0"/>
          <p:cNvSpPr/>
          <p:nvPr/>
        </p:nvSpPr>
        <p:spPr>
          <a:xfrm>
            <a:off x="475488" y="1509103"/>
            <a:ext cx="2592324" cy="3157793"/>
          </a:xfrm>
          <a:prstGeom prst="roundRect">
            <a:avLst>
              <a:gd name="adj" fmla="val -35273"/>
            </a:avLst>
          </a:prstGeom>
          <a:solidFill>
            <a:srgbClr val="000000">
              <a:alpha val="0"/>
            </a:srgbClr>
          </a:solidFill>
          <a:ln w="5292">
            <a:solidFill>
              <a:srgbClr val="FFFFFF"/>
            </a:solidFill>
          </a:ln>
        </p:spPr>
        <p:txBody>
          <a:bodyPr wrap="square" lIns="144018" tIns="372795" rIns="144018" bIns="372795" rtlCol="0" anchor="ctr"/>
          <a:lstStyle/>
          <a:p>
            <a:pPr algn="ctr">
              <a:lnSpc>
                <a:spcPts val="1680"/>
              </a:lnSpc>
            </a:pPr>
            <a:endParaRPr lang="en-US" sz="1050" dirty="0"/>
          </a:p>
        </p:txBody>
      </p:sp>
      <p:sp>
        <p:nvSpPr>
          <p:cNvPr id="4" name="Shape 1"/>
          <p:cNvSpPr/>
          <p:nvPr/>
        </p:nvSpPr>
        <p:spPr>
          <a:xfrm>
            <a:off x="3275512" y="1509103"/>
            <a:ext cx="2592324" cy="3157793"/>
          </a:xfrm>
          <a:prstGeom prst="roundRect">
            <a:avLst>
              <a:gd name="adj" fmla="val -35273"/>
            </a:avLst>
          </a:prstGeom>
          <a:solidFill>
            <a:srgbClr val="000000">
              <a:alpha val="0"/>
            </a:srgbClr>
          </a:solidFill>
          <a:ln w="5292">
            <a:solidFill>
              <a:srgbClr val="FFFFFF"/>
            </a:solidFill>
            <a:prstDash val="solid"/>
          </a:ln>
        </p:spPr>
      </p:sp>
      <p:sp>
        <p:nvSpPr>
          <p:cNvPr id="5" name="Shape 2"/>
          <p:cNvSpPr/>
          <p:nvPr/>
        </p:nvSpPr>
        <p:spPr>
          <a:xfrm>
            <a:off x="6075535" y="1509103"/>
            <a:ext cx="2592324" cy="3157793"/>
          </a:xfrm>
          <a:prstGeom prst="roundRect">
            <a:avLst>
              <a:gd name="adj" fmla="val -35273"/>
            </a:avLst>
          </a:prstGeom>
          <a:solidFill>
            <a:srgbClr val="000000">
              <a:alpha val="0"/>
            </a:srgbClr>
          </a:solidFill>
          <a:ln w="5292">
            <a:solidFill>
              <a:srgbClr val="FFFFFF"/>
            </a:solidFill>
            <a:prstDash val="solid"/>
          </a:ln>
        </p:spPr>
      </p:sp>
      <p:sp>
        <p:nvSpPr>
          <p:cNvPr id="6" name="Text 3"/>
          <p:cNvSpPr/>
          <p:nvPr/>
        </p:nvSpPr>
        <p:spPr>
          <a:xfrm>
            <a:off x="763292" y="1621448"/>
            <a:ext cx="2023914" cy="2560216"/>
          </a:xfrm>
          <a:prstGeom prst="rect">
            <a:avLst/>
          </a:prstGeom>
          <a:noFill/>
          <a:ln/>
        </p:spPr>
        <p:txBody>
          <a:bodyPr wrap="square" lIns="0" tIns="0" rIns="0" bIns="0" rtlCol="0" anchor="t"/>
          <a:lstStyle/>
          <a:p>
            <a:pPr algn="just">
              <a:lnSpc>
                <a:spcPts val="2880"/>
              </a:lnSpc>
            </a:pPr>
            <a:r>
              <a:rPr lang="en-US" sz="1800" b="0" spc="12" kern="0" dirty="0">
                <a:solidFill>
                  <a:srgbClr val="FFFFFF"/>
                </a:solidFill>
                <a:latin typeface="Apfel Grotezk" pitchFamily="34" charset="0"/>
                <a:ea typeface="Apfel Grotezk" pitchFamily="34" charset="-122"/>
                <a:cs typeface="Apfel Grotezk" pitchFamily="34" charset="-120"/>
              </a:rPr>
              <a:t>Collaborative learning: Enable messaging functionality for teachers and students to share concepts, ideas, and discussions.</a:t>
            </a:r>
            <a:endParaRPr lang="en-US" sz="1800" dirty="0"/>
          </a:p>
        </p:txBody>
      </p:sp>
      <p:sp>
        <p:nvSpPr>
          <p:cNvPr id="7" name="Text 4"/>
          <p:cNvSpPr/>
          <p:nvPr/>
        </p:nvSpPr>
        <p:spPr>
          <a:xfrm>
            <a:off x="476250" y="476250"/>
            <a:ext cx="4000500" cy="293340"/>
          </a:xfrm>
          <a:prstGeom prst="rect">
            <a:avLst/>
          </a:prstGeom>
          <a:noFill/>
          <a:ln/>
        </p:spPr>
        <p:txBody>
          <a:bodyPr wrap="square" lIns="0" tIns="0" rIns="0" bIns="0" rtlCol="0" anchor="t"/>
          <a:lstStyle/>
          <a:p>
            <a:pPr algn="l">
              <a:lnSpc>
                <a:spcPts val="2310"/>
              </a:lnSpc>
            </a:pPr>
            <a:r>
              <a:rPr lang="en-US" sz="2100" b="0" spc="-24" kern="0" dirty="0">
                <a:solidFill>
                  <a:srgbClr val="FFFFFF"/>
                </a:solidFill>
                <a:latin typeface="Apfel Grotezk" pitchFamily="34" charset="0"/>
                <a:ea typeface="Apfel Grotezk" pitchFamily="34" charset="-122"/>
                <a:cs typeface="Apfel Grotezk" pitchFamily="34" charset="-120"/>
              </a:rPr>
              <a:t>Solution — Goals</a:t>
            </a:r>
            <a:endParaRPr lang="en-US" sz="2100" dirty="0"/>
          </a:p>
        </p:txBody>
      </p:sp>
      <p:sp>
        <p:nvSpPr>
          <p:cNvPr id="8" name="Text 5"/>
          <p:cNvSpPr/>
          <p:nvPr/>
        </p:nvSpPr>
        <p:spPr>
          <a:xfrm>
            <a:off x="7336237" y="137761"/>
            <a:ext cx="1335509" cy="137145"/>
          </a:xfrm>
          <a:prstGeom prst="rect">
            <a:avLst/>
          </a:prstGeom>
          <a:noFill/>
          <a:ln/>
        </p:spPr>
        <p:txBody>
          <a:bodyPr wrap="square" lIns="0" tIns="0" rIns="0" bIns="0" rtlCol="0" anchor="t"/>
          <a:lstStyle/>
          <a:p>
            <a:pPr algn="r">
              <a:lnSpc>
                <a:spcPts val="1080"/>
              </a:lnSpc>
            </a:pPr>
            <a:r>
              <a:rPr lang="en-US" sz="700" b="0" spc="12" kern="0" dirty="0">
                <a:solidFill>
                  <a:srgbClr val="FFFFFF"/>
                </a:solidFill>
                <a:latin typeface="Apfel Grotezk" pitchFamily="34" charset="0"/>
                <a:ea typeface="Apfel Grotezk" pitchFamily="34" charset="-122"/>
                <a:cs typeface="Apfel Grotezk" pitchFamily="34" charset="-120"/>
              </a:rPr>
              <a:t>YOUR COMPANY x CLIENT</a:t>
            </a:r>
            <a:endParaRPr lang="en-US" sz="675" dirty="0"/>
          </a:p>
        </p:txBody>
      </p:sp>
      <p:sp>
        <p:nvSpPr>
          <p:cNvPr id="9" name="Text 6"/>
          <p:cNvSpPr/>
          <p:nvPr/>
        </p:nvSpPr>
        <p:spPr>
          <a:xfrm>
            <a:off x="478287" y="134800"/>
            <a:ext cx="1332309" cy="137145"/>
          </a:xfrm>
          <a:prstGeom prst="rect">
            <a:avLst/>
          </a:prstGeom>
          <a:noFill/>
          <a:ln/>
        </p:spPr>
        <p:txBody>
          <a:bodyPr wrap="square" lIns="0" tIns="0" rIns="0" bIns="0" rtlCol="0" anchor="t"/>
          <a:lstStyle/>
          <a:p>
            <a:pPr algn="l">
              <a:lnSpc>
                <a:spcPts val="1080"/>
              </a:lnSpc>
            </a:pPr>
            <a:r>
              <a:rPr lang="en-US" sz="700" b="0" spc="12" kern="0" dirty="0">
                <a:solidFill>
                  <a:srgbClr val="FFFFFF">
                    <a:alpha val="80000"/>
                  </a:srgbClr>
                </a:solidFill>
                <a:latin typeface="Apfel Grotezk" pitchFamily="34" charset="0"/>
                <a:ea typeface="Apfel Grotezk" pitchFamily="34" charset="-122"/>
                <a:cs typeface="Apfel Grotezk" pitchFamily="34" charset="-120"/>
              </a:rPr>
              <a:t>December 1, 2022</a:t>
            </a:r>
            <a:endParaRPr lang="en-US" sz="675" dirty="0"/>
          </a:p>
        </p:txBody>
      </p:sp>
      <p:sp>
        <p:nvSpPr>
          <p:cNvPr id="10" name="Text 7"/>
          <p:cNvSpPr/>
          <p:nvPr/>
        </p:nvSpPr>
        <p:spPr>
          <a:xfrm>
            <a:off x="2562472" y="137761"/>
            <a:ext cx="1335509" cy="137145"/>
          </a:xfrm>
          <a:prstGeom prst="rect">
            <a:avLst/>
          </a:prstGeom>
          <a:noFill/>
          <a:ln/>
        </p:spPr>
        <p:txBody>
          <a:bodyPr wrap="square" lIns="0" tIns="0" rIns="0" bIns="0" rtlCol="0" anchor="t"/>
          <a:lstStyle/>
          <a:p>
            <a:pPr algn="l">
              <a:lnSpc>
                <a:spcPts val="1080"/>
              </a:lnSpc>
            </a:pPr>
            <a:r>
              <a:rPr lang="en-US" sz="700" b="0" spc="12" kern="0" dirty="0">
                <a:solidFill>
                  <a:srgbClr val="FFFFFF">
                    <a:alpha val="80000"/>
                  </a:srgbClr>
                </a:solidFill>
                <a:latin typeface="Apfel Grotezk" pitchFamily="34" charset="0"/>
                <a:ea typeface="Apfel Grotezk" pitchFamily="34" charset="-122"/>
                <a:cs typeface="Apfel Grotezk" pitchFamily="34" charset="-120"/>
              </a:rPr>
              <a:t>project name </a:t>
            </a:r>
            <a:endParaRPr lang="en-US" sz="675" dirty="0"/>
          </a:p>
        </p:txBody>
      </p:sp>
      <p:pic>
        <p:nvPicPr>
          <p:cNvPr id="11"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D0E13"/>
        </a:solidFill>
      </p:bgPr>
    </p:bg>
    <p:spTree>
      <p:nvGrpSpPr>
        <p:cNvPr id="1" name=""/>
        <p:cNvGrpSpPr/>
        <p:nvPr/>
      </p:nvGrpSpPr>
      <p:grpSpPr>
        <a:xfrm>
          <a:off x="0" y="0"/>
          <a:ext cx="0" cy="0"/>
          <a:chOff x="0" y="0"/>
          <a:chExt cx="0" cy="0"/>
        </a:xfrm>
      </p:grpSpPr>
      <p:pic>
        <p:nvPicPr>
          <p:cNvPr id="3" name="Image 0" descr="https://pitch-assets-ccb95893-de3f-4266-973c-20049231b248.s3.eu-west-1.amazonaws.com/e77ace16-0c5d-4c12-bf3a-c8e5ee38c03e?pitch-bytes=1023888&amp;pitch-content-type=image%2F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https://pitch-assets-ccb95893-de3f-4266-973c-20049231b248.s3.eu-west-1.amazonaws.com/2f9e2d8e-590b-4ba5-bf4d-045861e91daa?pitch-bytes=202963&amp;pitch-content-type=image%2Fpng">
            <a:hlinkClick r:id="rId3" tooltip=""/>
          </p:cNvPr>
          <p:cNvPicPr>
            <a:picLocks noChangeAspect="1"/>
          </p:cNvPicPr>
          <p:nvPr/>
        </p:nvPicPr>
        <p:blipFill>
          <a:blip r:embed="rId2"/>
          <a:srcRect l="0" r="0" t="0" b="0"/>
          <a:stretch/>
        </p:blipFill>
        <p:spPr>
          <a:xfrm>
            <a:off x="3144376" y="3373067"/>
            <a:ext cx="2856374" cy="457020"/>
          </a:xfrm>
          <a:prstGeom prst="rect">
            <a:avLst/>
          </a:prstGeom>
          <a:effectLst>
            <a:outerShdw sx="100000" sy="100000" kx="0" ky="0" algn="bl" rotWithShape="0" blurRad="152400" dist="50800" dir="3780000">
              <a:srgbClr val="000000">
                <a:alpha val="10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Slide 1</vt:lpstr>
      <vt:lpstr>Slide 2</vt:lpstr>
      <vt:lpstr>Slide 3</vt:lpstr>
      <vt:lpstr>Slide 4</vt:lpstr>
      <vt:lpstr>Slide 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APHUNZIRE E-LEARNING</dc:title>
  <dc:subject>PptxGenJS Presentation</dc:subject>
  <dc:creator>Pitch Software GmbH</dc:creator>
  <cp:lastModifiedBy>Pitch Software GmbH</cp:lastModifiedBy>
  <cp:revision>1</cp:revision>
  <dcterms:created xsi:type="dcterms:W3CDTF">2024-05-09T17:47:14Z</dcterms:created>
  <dcterms:modified xsi:type="dcterms:W3CDTF">2024-05-09T17:47:14Z</dcterms:modified>
</cp:coreProperties>
</file>